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59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36" y="-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2B58AB-0018-462E-AB7F-622B72C6A1C1}" type="datetimeFigureOut">
              <a:rPr lang="fr-FR" smtClean="0"/>
              <a:t>05/10/2017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CFCEE-6BF0-45C7-9695-E681F1FE0E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13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47E8D9D-1A8E-144D-8F2A-285813E66BDB}" type="slidenum">
              <a:rPr lang="fr-FR" sz="1200" b="0">
                <a:solidFill>
                  <a:prstClr val="black"/>
                </a:solidFill>
                <a:latin typeface="Times" charset="0"/>
              </a:rPr>
              <a:pPr/>
              <a:t>1</a:t>
            </a:fld>
            <a:endParaRPr lang="fr-FR" sz="1200" b="0">
              <a:solidFill>
                <a:prstClr val="black"/>
              </a:solidFill>
              <a:latin typeface="Times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fr-FR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77B1549-8C2F-DE4E-B88B-4DA14B702E69}" type="slidenum">
              <a:rPr lang="fr-FR" sz="1200" b="0">
                <a:solidFill>
                  <a:prstClr val="black"/>
                </a:solidFill>
                <a:latin typeface="Times" charset="0"/>
              </a:rPr>
              <a:pPr/>
              <a:t>2</a:t>
            </a:fld>
            <a:endParaRPr lang="fr-FR" sz="1200" b="0">
              <a:solidFill>
                <a:prstClr val="black"/>
              </a:solidFill>
              <a:latin typeface="Times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fr-FR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8F8DCB-DAAC-914B-A035-FE8652126A6B}" type="slidenum">
              <a:rPr lang="fr-FR" sz="1200" b="0">
                <a:solidFill>
                  <a:prstClr val="black"/>
                </a:solidFill>
                <a:latin typeface="Times" charset="0"/>
              </a:rPr>
              <a:pPr/>
              <a:t>3</a:t>
            </a:fld>
            <a:endParaRPr lang="fr-FR" sz="1200" b="0">
              <a:solidFill>
                <a:prstClr val="black"/>
              </a:solidFill>
              <a:latin typeface="Times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fr-FR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2B086E7-DDD0-234F-853F-675999130318}" type="slidenum">
              <a:rPr lang="fr-FR" sz="1200" b="0">
                <a:solidFill>
                  <a:prstClr val="black"/>
                </a:solidFill>
                <a:latin typeface="Times" charset="0"/>
              </a:rPr>
              <a:pPr/>
              <a:t>4</a:t>
            </a:fld>
            <a:endParaRPr lang="fr-FR" sz="1200" b="0">
              <a:solidFill>
                <a:prstClr val="black"/>
              </a:solidFill>
              <a:latin typeface="Times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fr-FR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736C1A0-2C25-3142-BB89-D4303FCAB449}" type="slidenum">
              <a:rPr lang="fr-FR" sz="1200" b="0">
                <a:solidFill>
                  <a:prstClr val="black"/>
                </a:solidFill>
                <a:latin typeface="Times" charset="0"/>
              </a:rPr>
              <a:pPr/>
              <a:t>5</a:t>
            </a:fld>
            <a:endParaRPr lang="fr-FR" sz="1200" b="0">
              <a:solidFill>
                <a:prstClr val="black"/>
              </a:solidFill>
              <a:latin typeface="Times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fr-FR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3509CB7-4656-C246-B110-08589B93DC6B}" type="slidenum">
              <a:rPr lang="fr-FR" sz="1200" b="0">
                <a:solidFill>
                  <a:prstClr val="black"/>
                </a:solidFill>
                <a:latin typeface="Times" charset="0"/>
              </a:rPr>
              <a:pPr/>
              <a:t>6</a:t>
            </a:fld>
            <a:endParaRPr lang="fr-FR" sz="1200" b="0">
              <a:solidFill>
                <a:prstClr val="black"/>
              </a:solidFill>
              <a:latin typeface="Times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fr-FR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6A893BA-0714-674B-8DCE-E701A506F224}" type="slidenum">
              <a:rPr lang="fr-FR" sz="1200" b="0">
                <a:solidFill>
                  <a:prstClr val="black"/>
                </a:solidFill>
                <a:latin typeface="Times" charset="0"/>
              </a:rPr>
              <a:pPr/>
              <a:t>7</a:t>
            </a:fld>
            <a:endParaRPr lang="fr-FR" sz="1200" b="0">
              <a:solidFill>
                <a:prstClr val="black"/>
              </a:solidFill>
              <a:latin typeface="Times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fr-FR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DDCB712-EE99-484D-9AA7-03DB8FC24DCA}" type="slidenum">
              <a:rPr lang="fr-FR" sz="1200" b="0">
                <a:solidFill>
                  <a:prstClr val="black"/>
                </a:solidFill>
                <a:latin typeface="Times" charset="0"/>
              </a:rPr>
              <a:pPr/>
              <a:t>8</a:t>
            </a:fld>
            <a:endParaRPr lang="fr-FR" sz="1200" b="0">
              <a:solidFill>
                <a:prstClr val="black"/>
              </a:solidFill>
              <a:latin typeface="Times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fr-FR" dirty="0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DD43-3033-4CCE-8F9F-349110028D80}" type="datetimeFigureOut">
              <a:rPr lang="fr-FR" smtClean="0"/>
              <a:t>05/10/2017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A4FA-FC07-40CD-91D6-94F2C01848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7524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DD43-3033-4CCE-8F9F-349110028D80}" type="datetimeFigureOut">
              <a:rPr lang="fr-FR" smtClean="0"/>
              <a:t>05/10/2017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A4FA-FC07-40CD-91D6-94F2C01848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2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DD43-3033-4CCE-8F9F-349110028D80}" type="datetimeFigureOut">
              <a:rPr lang="fr-FR" smtClean="0"/>
              <a:t>05/10/2017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A4FA-FC07-40CD-91D6-94F2C01848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5402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DD43-3033-4CCE-8F9F-349110028D80}" type="datetimeFigureOut">
              <a:rPr lang="fr-FR" smtClean="0"/>
              <a:t>05/10/2017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A4FA-FC07-40CD-91D6-94F2C01848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4458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DD43-3033-4CCE-8F9F-349110028D80}" type="datetimeFigureOut">
              <a:rPr lang="fr-FR" smtClean="0"/>
              <a:t>05/10/2017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A4FA-FC07-40CD-91D6-94F2C01848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4098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DD43-3033-4CCE-8F9F-349110028D80}" type="datetimeFigureOut">
              <a:rPr lang="fr-FR" smtClean="0"/>
              <a:t>05/10/2017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A4FA-FC07-40CD-91D6-94F2C01848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1330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DD43-3033-4CCE-8F9F-349110028D80}" type="datetimeFigureOut">
              <a:rPr lang="fr-FR" smtClean="0"/>
              <a:t>05/10/2017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A4FA-FC07-40CD-91D6-94F2C01848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8327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DD43-3033-4CCE-8F9F-349110028D80}" type="datetimeFigureOut">
              <a:rPr lang="fr-FR" smtClean="0"/>
              <a:t>05/10/2017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A4FA-FC07-40CD-91D6-94F2C01848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4147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DD43-3033-4CCE-8F9F-349110028D80}" type="datetimeFigureOut">
              <a:rPr lang="fr-FR" smtClean="0"/>
              <a:t>05/10/2017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A4FA-FC07-40CD-91D6-94F2C01848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5646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DD43-3033-4CCE-8F9F-349110028D80}" type="datetimeFigureOut">
              <a:rPr lang="fr-FR" smtClean="0"/>
              <a:t>05/10/2017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A4FA-FC07-40CD-91D6-94F2C01848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385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DD43-3033-4CCE-8F9F-349110028D80}" type="datetimeFigureOut">
              <a:rPr lang="fr-FR" smtClean="0"/>
              <a:t>05/10/2017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A4FA-FC07-40CD-91D6-94F2C01848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7745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0"/>
            <a:ext cx="9144000" cy="905256"/>
          </a:xfrm>
          <a:prstGeom prst="rect">
            <a:avLst/>
          </a:prstGeom>
          <a:solidFill>
            <a:srgbClr val="30599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pic>
        <p:nvPicPr>
          <p:cNvPr id="8" name="Image 7" descr="logo_afcp-et-texte-retina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24" y="122523"/>
            <a:ext cx="1678746" cy="620227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 bwMode="auto">
          <a:xfrm>
            <a:off x="0" y="6525344"/>
            <a:ext cx="9144000" cy="332656"/>
          </a:xfrm>
          <a:prstGeom prst="rect">
            <a:avLst/>
          </a:prstGeom>
          <a:solidFill>
            <a:srgbClr val="30599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FDD43-3033-4CCE-8F9F-349110028D80}" type="datetimeFigureOut">
              <a:rPr lang="fr-FR" smtClean="0"/>
              <a:t>05/10/2017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CA4FA-FC07-40CD-91D6-94F2C01848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491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oneTexte 1"/>
          <p:cNvSpPr txBox="1">
            <a:spLocks noChangeArrowheads="1"/>
          </p:cNvSpPr>
          <p:nvPr/>
        </p:nvSpPr>
        <p:spPr bwMode="auto">
          <a:xfrm>
            <a:off x="755650" y="2420938"/>
            <a:ext cx="76327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rgbClr val="000099"/>
                </a:solidFill>
                <a:latin typeface="Trebuchet MS" charset="0"/>
                <a:ea typeface="ＭＳ Ｐゴシック" charset="0"/>
                <a:cs typeface="Trebuchet MS" charset="0"/>
              </a:defRPr>
            </a:lvl1pPr>
            <a:lvl2pPr>
              <a:defRPr sz="2800">
                <a:solidFill>
                  <a:schemeClr val="tx2"/>
                </a:solidFill>
                <a:latin typeface="Trebuchet MS" charset="0"/>
                <a:ea typeface="ＭＳ Ｐゴシック" charset="0"/>
              </a:defRPr>
            </a:lvl2pPr>
            <a:lvl3pPr>
              <a:defRPr sz="2400">
                <a:solidFill>
                  <a:srgbClr val="0000FF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rgbClr val="0000FF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rgbClr val="0000FF"/>
                </a:solidFill>
                <a:latin typeface="Trebuchet MS" charset="0"/>
                <a:ea typeface="ＭＳ Ｐゴシック" charset="0"/>
              </a:defRPr>
            </a:lvl5pPr>
            <a:lvl6pPr eaLnBrk="0" hangingPunct="0">
              <a:defRPr sz="2000">
                <a:solidFill>
                  <a:srgbClr val="0000FF"/>
                </a:solidFill>
                <a:latin typeface="Trebuchet MS" charset="0"/>
                <a:ea typeface="ＭＳ Ｐゴシック" charset="0"/>
              </a:defRPr>
            </a:lvl6pPr>
            <a:lvl7pPr eaLnBrk="0" hangingPunct="0">
              <a:defRPr sz="2000">
                <a:solidFill>
                  <a:srgbClr val="0000FF"/>
                </a:solidFill>
                <a:latin typeface="Trebuchet MS" charset="0"/>
                <a:ea typeface="ＭＳ Ｐゴシック" charset="0"/>
              </a:defRPr>
            </a:lvl7pPr>
            <a:lvl8pPr eaLnBrk="0" hangingPunct="0">
              <a:defRPr sz="2000">
                <a:solidFill>
                  <a:srgbClr val="0000FF"/>
                </a:solidFill>
                <a:latin typeface="Trebuchet MS" charset="0"/>
                <a:ea typeface="ＭＳ Ｐゴシック" charset="0"/>
              </a:defRPr>
            </a:lvl8pPr>
            <a:lvl9pPr eaLnBrk="0" hangingPunct="0">
              <a:defRPr sz="2000">
                <a:solidFill>
                  <a:srgbClr val="0000FF"/>
                </a:solidFill>
                <a:latin typeface="Trebuchet MS" charset="0"/>
                <a:ea typeface="ＭＳ Ｐゴシック" charset="0"/>
              </a:defRPr>
            </a:lvl9pPr>
          </a:lstStyle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2400" dirty="0" smtClean="0">
                <a:solidFill>
                  <a:srgbClr val="30599C"/>
                </a:solidFill>
              </a:rPr>
              <a:t>Nom du </a:t>
            </a:r>
            <a:r>
              <a:rPr lang="fr-FR" sz="2400" dirty="0" smtClean="0">
                <a:solidFill>
                  <a:srgbClr val="30599C"/>
                </a:solidFill>
              </a:rPr>
              <a:t>chirurgien :</a:t>
            </a:r>
            <a:endParaRPr lang="fr-FR" sz="2400" dirty="0" smtClean="0">
              <a:solidFill>
                <a:srgbClr val="30599C"/>
              </a:solidFill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fr-FR" sz="2400" dirty="0" smtClean="0">
              <a:solidFill>
                <a:srgbClr val="30599C"/>
              </a:solidFill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2400" dirty="0" smtClean="0">
                <a:solidFill>
                  <a:srgbClr val="30599C"/>
                </a:solidFill>
              </a:rPr>
              <a:t>Etablissement : </a:t>
            </a:r>
            <a:endParaRPr lang="fr-FR" sz="2400" dirty="0" smtClean="0">
              <a:solidFill>
                <a:srgbClr val="30599C"/>
              </a:solidFill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fr-FR" sz="2400" dirty="0" smtClean="0">
              <a:solidFill>
                <a:srgbClr val="30599C"/>
              </a:solidFill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2400" dirty="0" smtClean="0">
                <a:solidFill>
                  <a:srgbClr val="30599C"/>
                </a:solidFill>
              </a:rPr>
              <a:t>Date </a:t>
            </a:r>
            <a:r>
              <a:rPr lang="fr-FR" sz="2400" dirty="0" smtClean="0">
                <a:solidFill>
                  <a:srgbClr val="30599C"/>
                </a:solidFill>
              </a:rPr>
              <a:t>du staff : </a:t>
            </a:r>
            <a:endParaRPr lang="fr-FR" sz="2400" dirty="0" smtClean="0">
              <a:solidFill>
                <a:srgbClr val="30599C"/>
              </a:solidFill>
            </a:endParaRPr>
          </a:p>
        </p:txBody>
      </p:sp>
      <p:sp>
        <p:nvSpPr>
          <p:cNvPr id="12291" name="Titre 4"/>
          <p:cNvSpPr>
            <a:spLocks noGrp="1"/>
          </p:cNvSpPr>
          <p:nvPr>
            <p:ph type="title"/>
          </p:nvPr>
        </p:nvSpPr>
        <p:spPr>
          <a:xfrm>
            <a:off x="684213" y="1053430"/>
            <a:ext cx="7772400" cy="1143000"/>
          </a:xfrm>
          <a:solidFill>
            <a:srgbClr val="30599C"/>
          </a:solidFill>
          <a:ln w="2857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fr-FR" sz="3000" b="1" dirty="0">
                <a:solidFill>
                  <a:srgbClr val="F8F8F8"/>
                </a:solidFill>
                <a:latin typeface="Trebuchet MS" charset="0"/>
                <a:ea typeface="ＭＳ Ｐゴシック" charset="0"/>
                <a:cs typeface="Trebuchet MS" charset="0"/>
              </a:rPr>
              <a:t>TITRE  </a:t>
            </a:r>
            <a:r>
              <a:rPr lang="fr-FR" sz="3000" b="1" dirty="0" smtClean="0">
                <a:solidFill>
                  <a:srgbClr val="F8F8F8"/>
                </a:solidFill>
                <a:latin typeface="Trebuchet MS" charset="0"/>
                <a:ea typeface="ＭＳ Ｐゴシック" charset="0"/>
                <a:cs typeface="Trebuchet MS" charset="0"/>
              </a:rPr>
              <a:t>du Cas Clinique</a:t>
            </a:r>
            <a:endParaRPr lang="fr-FR" sz="3000" b="1" dirty="0">
              <a:solidFill>
                <a:srgbClr val="F8F8F8"/>
              </a:solidFill>
              <a:latin typeface="Trebuchet MS" charset="0"/>
              <a:ea typeface="ＭＳ Ｐゴシック" charset="0"/>
              <a:cs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65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187450" y="1484313"/>
            <a:ext cx="6985000" cy="365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30599C"/>
                </a:solidFill>
                <a:latin typeface="Comic Sans MS" charset="0"/>
                <a:ea typeface="ＭＳ Ｐゴシック" charset="0"/>
                <a:cs typeface="Times New Roman" charset="0"/>
              </a:rPr>
              <a:t>« Nous vous rappelons que la synthèse n'est qu'un raisonnement proposé à l'issue de la discussion par le staff, à partir des informations qui sont forcément partielles en l'absence du patient.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30599C"/>
                </a:solidFill>
                <a:latin typeface="Comic Sans MS" charset="0"/>
                <a:ea typeface="ＭＳ Ｐゴシック" charset="0"/>
                <a:cs typeface="Times New Roman" charset="0"/>
              </a:rPr>
              <a:t>Vous </a:t>
            </a:r>
            <a:r>
              <a:rPr lang="fr-FR" b="1" dirty="0" smtClean="0">
                <a:solidFill>
                  <a:srgbClr val="30599C"/>
                </a:solidFill>
                <a:latin typeface="Comic Sans MS" charset="0"/>
                <a:ea typeface="ＭＳ Ｐゴシック" charset="0"/>
                <a:cs typeface="Times New Roman" charset="0"/>
              </a:rPr>
              <a:t>restez pleinement maître et responsable de VOTRE décision thérapeutique. 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30599C"/>
                </a:solidFill>
                <a:latin typeface="Comic Sans MS" charset="0"/>
                <a:ea typeface="ＭＳ Ｐゴシック" charset="0"/>
                <a:cs typeface="Times New Roman" charset="0"/>
              </a:rPr>
              <a:t>L'avis du staff ne doit pas être cité dans vos lettres aux médecins traitants. »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fr-FR" sz="1000" b="1" dirty="0" smtClean="0">
              <a:solidFill>
                <a:srgbClr val="30599C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66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80527" y="44624"/>
            <a:ext cx="5685133" cy="819755"/>
          </a:xfrm>
        </p:spPr>
        <p:txBody>
          <a:bodyPr rtlCol="0">
            <a:normAutofit/>
          </a:bodyPr>
          <a:lstStyle/>
          <a:p>
            <a:pPr algn="r" eaLnBrk="1" hangingPunct="1">
              <a:defRPr/>
            </a:pPr>
            <a:r>
              <a:rPr lang="fr-FR" sz="3000" b="1" cap="all" dirty="0" smtClean="0">
                <a:solidFill>
                  <a:schemeClr val="bg1"/>
                </a:solidFill>
                <a:cs typeface="+mj-cs"/>
              </a:rPr>
              <a:t>  Histoire clinique</a:t>
            </a:r>
          </a:p>
        </p:txBody>
      </p:sp>
      <p:sp>
        <p:nvSpPr>
          <p:cNvPr id="13315" name="ZoneTexte 1"/>
          <p:cNvSpPr txBox="1">
            <a:spLocks noChangeArrowheads="1"/>
          </p:cNvSpPr>
          <p:nvPr/>
        </p:nvSpPr>
        <p:spPr bwMode="auto">
          <a:xfrm>
            <a:off x="611188" y="1410837"/>
            <a:ext cx="76327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rgbClr val="000099"/>
                </a:solidFill>
                <a:latin typeface="Trebuchet MS" charset="0"/>
                <a:ea typeface="ＭＳ Ｐゴシック" charset="0"/>
                <a:cs typeface="Trebuchet MS" charset="0"/>
              </a:defRPr>
            </a:lvl1pPr>
            <a:lvl2pPr>
              <a:defRPr sz="2800">
                <a:solidFill>
                  <a:schemeClr val="tx2"/>
                </a:solidFill>
                <a:latin typeface="Trebuchet MS" charset="0"/>
                <a:ea typeface="ＭＳ Ｐゴシック" charset="0"/>
              </a:defRPr>
            </a:lvl2pPr>
            <a:lvl3pPr>
              <a:defRPr sz="2400">
                <a:solidFill>
                  <a:srgbClr val="0000FF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rgbClr val="0000FF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rgbClr val="0000FF"/>
                </a:solidFill>
                <a:latin typeface="Trebuchet MS" charset="0"/>
                <a:ea typeface="ＭＳ Ｐゴシック" charset="0"/>
              </a:defRPr>
            </a:lvl5pPr>
            <a:lvl6pPr eaLnBrk="0" hangingPunct="0">
              <a:defRPr sz="2000">
                <a:solidFill>
                  <a:srgbClr val="0000FF"/>
                </a:solidFill>
                <a:latin typeface="Trebuchet MS" charset="0"/>
                <a:ea typeface="ＭＳ Ｐゴシック" charset="0"/>
              </a:defRPr>
            </a:lvl6pPr>
            <a:lvl7pPr eaLnBrk="0" hangingPunct="0">
              <a:defRPr sz="2000">
                <a:solidFill>
                  <a:srgbClr val="0000FF"/>
                </a:solidFill>
                <a:latin typeface="Trebuchet MS" charset="0"/>
                <a:ea typeface="ＭＳ Ｐゴシック" charset="0"/>
              </a:defRPr>
            </a:lvl7pPr>
            <a:lvl8pPr eaLnBrk="0" hangingPunct="0">
              <a:defRPr sz="2000">
                <a:solidFill>
                  <a:srgbClr val="0000FF"/>
                </a:solidFill>
                <a:latin typeface="Trebuchet MS" charset="0"/>
                <a:ea typeface="ＭＳ Ｐゴシック" charset="0"/>
              </a:defRPr>
            </a:lvl8pPr>
            <a:lvl9pPr eaLnBrk="0" hangingPunct="0">
              <a:defRPr sz="2000">
                <a:solidFill>
                  <a:srgbClr val="0000FF"/>
                </a:solidFill>
                <a:latin typeface="Trebuchet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dirty="0" smtClean="0">
                <a:solidFill>
                  <a:srgbClr val="30599C"/>
                </a:solidFill>
              </a:rPr>
              <a:t>Sexe, âge, </a:t>
            </a:r>
            <a:r>
              <a:rPr lang="fr-FR" sz="2400" dirty="0" smtClean="0">
                <a:solidFill>
                  <a:srgbClr val="30599C"/>
                </a:solidFill>
              </a:rPr>
              <a:t>profession :</a:t>
            </a:r>
            <a:endParaRPr lang="fr-FR" sz="2400" dirty="0" smtClean="0">
              <a:solidFill>
                <a:srgbClr val="30599C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400" dirty="0" smtClean="0">
              <a:solidFill>
                <a:srgbClr val="30599C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dirty="0" smtClean="0">
                <a:solidFill>
                  <a:srgbClr val="30599C"/>
                </a:solidFill>
              </a:rPr>
              <a:t>Antécédents :</a:t>
            </a:r>
            <a:endParaRPr lang="fr-FR" sz="2400" dirty="0" smtClean="0">
              <a:solidFill>
                <a:srgbClr val="30599C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400" dirty="0" smtClean="0">
              <a:solidFill>
                <a:srgbClr val="30599C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dirty="0" smtClean="0">
                <a:solidFill>
                  <a:srgbClr val="30599C"/>
                </a:solidFill>
              </a:rPr>
              <a:t>Histoire :</a:t>
            </a:r>
            <a:endParaRPr lang="fr-FR" sz="2400" dirty="0" smtClean="0">
              <a:solidFill>
                <a:srgbClr val="3059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48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4624"/>
            <a:ext cx="8180960" cy="897903"/>
          </a:xfrm>
        </p:spPr>
        <p:txBody>
          <a:bodyPr rtlCol="0">
            <a:normAutofit/>
          </a:bodyPr>
          <a:lstStyle/>
          <a:p>
            <a:pPr algn="r" eaLnBrk="1" hangingPunct="1">
              <a:defRPr/>
            </a:pPr>
            <a:r>
              <a:rPr lang="fr-FR" sz="3000" b="1" cap="all" dirty="0" smtClean="0">
                <a:solidFill>
                  <a:schemeClr val="bg1"/>
                </a:solidFill>
                <a:cs typeface="+mj-cs"/>
              </a:rPr>
              <a:t>Examen clinique</a:t>
            </a:r>
          </a:p>
        </p:txBody>
      </p:sp>
    </p:spTree>
    <p:extLst>
      <p:ext uri="{BB962C8B-B14F-4D97-AF65-F5344CB8AC3E}">
        <p14:creationId xmlns:p14="http://schemas.microsoft.com/office/powerpoint/2010/main" val="121239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4624"/>
            <a:ext cx="8134350" cy="864096"/>
          </a:xfrm>
        </p:spPr>
        <p:txBody>
          <a:bodyPr rtlCol="0">
            <a:normAutofit/>
          </a:bodyPr>
          <a:lstStyle/>
          <a:p>
            <a:pPr algn="r" eaLnBrk="1" hangingPunct="1">
              <a:defRPr/>
            </a:pPr>
            <a:r>
              <a:rPr lang="fr-FR" sz="3000" b="1" cap="all" dirty="0" smtClean="0">
                <a:solidFill>
                  <a:schemeClr val="bg1"/>
                </a:solidFill>
                <a:cs typeface="+mj-cs"/>
              </a:rPr>
              <a:t>  Photos patient</a:t>
            </a:r>
          </a:p>
        </p:txBody>
      </p:sp>
    </p:spTree>
    <p:extLst>
      <p:ext uri="{BB962C8B-B14F-4D97-AF65-F5344CB8AC3E}">
        <p14:creationId xmlns:p14="http://schemas.microsoft.com/office/powerpoint/2010/main" val="181470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2" y="116632"/>
            <a:ext cx="8193087" cy="719807"/>
          </a:xfrm>
        </p:spPr>
        <p:txBody>
          <a:bodyPr rtlCol="0">
            <a:normAutofit/>
          </a:bodyPr>
          <a:lstStyle/>
          <a:p>
            <a:pPr algn="r" eaLnBrk="1" hangingPunct="1">
              <a:defRPr/>
            </a:pPr>
            <a:r>
              <a:rPr lang="fr-FR" sz="3000" b="1" cap="all" dirty="0" smtClean="0">
                <a:solidFill>
                  <a:schemeClr val="bg1"/>
                </a:solidFill>
                <a:cs typeface="+mj-cs"/>
              </a:rPr>
              <a:t>Radios </a:t>
            </a:r>
            <a:r>
              <a:rPr lang="fr-FR" sz="3000" b="1" cap="all" dirty="0" smtClean="0">
                <a:solidFill>
                  <a:schemeClr val="bg1"/>
                </a:solidFill>
                <a:cs typeface="+mj-cs"/>
              </a:rPr>
              <a:t>en charge</a:t>
            </a:r>
            <a:endParaRPr lang="fr-FR" sz="3000" b="1" cap="all" dirty="0" smtClean="0">
              <a:solidFill>
                <a:schemeClr val="bg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1677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2" y="-99392"/>
            <a:ext cx="8205787" cy="1143000"/>
          </a:xfrm>
        </p:spPr>
        <p:txBody>
          <a:bodyPr>
            <a:normAutofit/>
          </a:bodyPr>
          <a:lstStyle/>
          <a:p>
            <a:pPr algn="r" eaLnBrk="1" hangingPunct="1"/>
            <a:r>
              <a:rPr lang="fr-FR" sz="3000" b="1" dirty="0">
                <a:solidFill>
                  <a:schemeClr val="bg1"/>
                </a:solidFill>
                <a:latin typeface="Trebuchet MS" charset="0"/>
                <a:ea typeface="ＭＳ Ｐゴシック" charset="0"/>
                <a:cs typeface="Trebuchet MS" charset="0"/>
              </a:rPr>
              <a:t>  </a:t>
            </a:r>
            <a:r>
              <a:rPr lang="fr-FR" sz="3000" b="1" dirty="0" smtClean="0">
                <a:solidFill>
                  <a:schemeClr val="bg1"/>
                </a:solidFill>
                <a:latin typeface="Trebuchet MS" charset="0"/>
                <a:ea typeface="ＭＳ Ｐゴシック" charset="0"/>
                <a:cs typeface="Trebuchet MS" charset="0"/>
              </a:rPr>
              <a:t>IMAGERIE COMPLÉMENTAIRE</a:t>
            </a:r>
            <a:endParaRPr lang="fr-FR" sz="3000" b="1" dirty="0">
              <a:solidFill>
                <a:schemeClr val="bg1"/>
              </a:solidFill>
              <a:latin typeface="Trebuchet MS" charset="0"/>
              <a:ea typeface="ＭＳ Ｐゴシック" charset="0"/>
              <a:cs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23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4624"/>
            <a:ext cx="8459787" cy="809625"/>
          </a:xfrm>
          <a:ln w="19050">
            <a:noFill/>
          </a:ln>
        </p:spPr>
        <p:txBody>
          <a:bodyPr>
            <a:noAutofit/>
          </a:bodyPr>
          <a:lstStyle/>
          <a:p>
            <a:pPr algn="r" eaLnBrk="1" hangingPunct="1"/>
            <a:r>
              <a:rPr lang="fr-FR" sz="3000" b="1" dirty="0" smtClean="0">
                <a:solidFill>
                  <a:schemeClr val="bg1"/>
                </a:solidFill>
                <a:latin typeface="Trebuchet MS" charset="0"/>
                <a:ea typeface="ＭＳ Ｐゴシック" charset="0"/>
                <a:cs typeface="Trebuchet MS" charset="0"/>
              </a:rPr>
              <a:t>  PROPOSITIONS THÉRAPEUTIQUES</a:t>
            </a:r>
            <a:endParaRPr lang="fr-FR" sz="3000" dirty="0">
              <a:solidFill>
                <a:schemeClr val="bg1"/>
              </a:solidFill>
              <a:latin typeface="Comic Sans MS" charset="0"/>
              <a:ea typeface="ＭＳ Ｐゴシック" charset="0"/>
              <a:cs typeface="Trebuchet MS" charset="0"/>
            </a:endParaRPr>
          </a:p>
        </p:txBody>
      </p:sp>
      <p:sp>
        <p:nvSpPr>
          <p:cNvPr id="18435" name="ZoneTexte 5"/>
          <p:cNvSpPr txBox="1">
            <a:spLocks noChangeArrowheads="1"/>
          </p:cNvSpPr>
          <p:nvPr/>
        </p:nvSpPr>
        <p:spPr bwMode="auto">
          <a:xfrm>
            <a:off x="684213" y="2565400"/>
            <a:ext cx="7561262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3200" b="1">
                <a:solidFill>
                  <a:srgbClr val="000099"/>
                </a:solidFill>
                <a:latin typeface="Trebuchet MS" charset="0"/>
                <a:ea typeface="ＭＳ Ｐゴシック" charset="0"/>
                <a:cs typeface="Trebuchet MS" charset="0"/>
              </a:defRPr>
            </a:lvl1pPr>
            <a:lvl2pPr>
              <a:defRPr sz="2800">
                <a:solidFill>
                  <a:schemeClr val="tx2"/>
                </a:solidFill>
                <a:latin typeface="Trebuchet MS" charset="0"/>
                <a:ea typeface="ＭＳ Ｐゴシック" charset="0"/>
              </a:defRPr>
            </a:lvl2pPr>
            <a:lvl3pPr>
              <a:defRPr sz="2400">
                <a:solidFill>
                  <a:srgbClr val="0000FF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rgbClr val="0000FF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rgbClr val="0000FF"/>
                </a:solidFill>
                <a:latin typeface="Trebuchet MS" charset="0"/>
                <a:ea typeface="ＭＳ Ｐゴシック" charset="0"/>
              </a:defRPr>
            </a:lvl5pPr>
            <a:lvl6pPr eaLnBrk="0" hangingPunct="0">
              <a:defRPr sz="2000">
                <a:solidFill>
                  <a:srgbClr val="0000FF"/>
                </a:solidFill>
                <a:latin typeface="Trebuchet MS" charset="0"/>
                <a:ea typeface="ＭＳ Ｐゴシック" charset="0"/>
              </a:defRPr>
            </a:lvl6pPr>
            <a:lvl7pPr eaLnBrk="0" hangingPunct="0">
              <a:defRPr sz="2000">
                <a:solidFill>
                  <a:srgbClr val="0000FF"/>
                </a:solidFill>
                <a:latin typeface="Trebuchet MS" charset="0"/>
                <a:ea typeface="ＭＳ Ｐゴシック" charset="0"/>
              </a:defRPr>
            </a:lvl7pPr>
            <a:lvl8pPr eaLnBrk="0" hangingPunct="0">
              <a:defRPr sz="2000">
                <a:solidFill>
                  <a:srgbClr val="0000FF"/>
                </a:solidFill>
                <a:latin typeface="Trebuchet MS" charset="0"/>
                <a:ea typeface="ＭＳ Ｐゴシック" charset="0"/>
              </a:defRPr>
            </a:lvl8pPr>
            <a:lvl9pPr eaLnBrk="0" hangingPunct="0">
              <a:defRPr sz="2000">
                <a:solidFill>
                  <a:srgbClr val="0000FF"/>
                </a:solidFill>
                <a:latin typeface="Trebuchet MS" charset="0"/>
                <a:ea typeface="ＭＳ Ｐゴシック" charset="0"/>
              </a:defRPr>
            </a:lvl9pPr>
          </a:lstStyle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Times" charset="0"/>
              <a:buAutoNum type="arabicPeriod"/>
            </a:pPr>
            <a:r>
              <a:rPr lang="fr-FR" sz="2400" b="0" dirty="0" smtClean="0">
                <a:solidFill>
                  <a:srgbClr val="37261A"/>
                </a:solidFill>
              </a:rPr>
              <a:t>…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Times" charset="0"/>
              <a:buAutoNum type="arabicPeriod"/>
            </a:pPr>
            <a:r>
              <a:rPr lang="fr-FR" sz="2400" b="0" dirty="0" smtClean="0">
                <a:solidFill>
                  <a:srgbClr val="37261A"/>
                </a:solidFill>
              </a:rPr>
              <a:t>..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Times" charset="0"/>
              <a:buAutoNum type="arabicPeriod"/>
            </a:pPr>
            <a:r>
              <a:rPr lang="fr-FR" sz="2400" b="0" dirty="0" smtClean="0">
                <a:solidFill>
                  <a:srgbClr val="37261A"/>
                </a:solidFill>
              </a:rPr>
              <a:t>..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Times" charset="0"/>
              <a:buAutoNum type="arabicPeriod"/>
            </a:pPr>
            <a:r>
              <a:rPr lang="fr-FR" sz="2400" b="0" dirty="0" smtClean="0">
                <a:solidFill>
                  <a:srgbClr val="37261A"/>
                </a:solidFill>
              </a:rPr>
              <a:t>…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Times" charset="0"/>
              <a:buAutoNum type="arabicPeriod"/>
            </a:pPr>
            <a:r>
              <a:rPr lang="fr-FR" sz="2400" b="0" dirty="0" smtClean="0">
                <a:solidFill>
                  <a:srgbClr val="37261A"/>
                </a:solidFill>
              </a:rPr>
              <a:t>Autres </a:t>
            </a:r>
            <a:r>
              <a:rPr lang="fr-FR" sz="1800" b="0" i="1" dirty="0" smtClean="0">
                <a:solidFill>
                  <a:srgbClr val="37261A"/>
                </a:solidFill>
              </a:rPr>
              <a:t>(à mettre systématiquement)</a:t>
            </a:r>
          </a:p>
        </p:txBody>
      </p:sp>
      <p:sp>
        <p:nvSpPr>
          <p:cNvPr id="2" name="Rectangle 1"/>
          <p:cNvSpPr/>
          <p:nvPr/>
        </p:nvSpPr>
        <p:spPr>
          <a:xfrm>
            <a:off x="533400" y="1143000"/>
            <a:ext cx="80645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Trebuchet MS" panose="020B0603020202020204" pitchFamily="34" charset="0"/>
                <a:ea typeface="ＭＳ Ｐゴシック" charset="0"/>
                <a:cs typeface="Trebuchet MS" charset="0"/>
              </a:rPr>
              <a:t>(ou diagnostiques)</a:t>
            </a:r>
            <a:r>
              <a:rPr lang="fr-FR" dirty="0">
                <a:solidFill>
                  <a:srgbClr val="0000FF"/>
                </a:solidFill>
                <a:latin typeface="Trebuchet MS" panose="020B0603020202020204" pitchFamily="34" charset="0"/>
                <a:ea typeface="ＭＳ Ｐゴシック" charset="0"/>
                <a:cs typeface="Trebuchet MS" charset="0"/>
              </a:rPr>
              <a:t/>
            </a:r>
            <a:br>
              <a:rPr lang="fr-FR" dirty="0">
                <a:solidFill>
                  <a:srgbClr val="0000FF"/>
                </a:solidFill>
                <a:latin typeface="Trebuchet MS" panose="020B0603020202020204" pitchFamily="34" charset="0"/>
                <a:ea typeface="ＭＳ Ｐゴシック" charset="0"/>
                <a:cs typeface="Trebuchet MS" charset="0"/>
              </a:rPr>
            </a:br>
            <a:r>
              <a:rPr lang="fr-FR" dirty="0">
                <a:solidFill>
                  <a:srgbClr val="30599C"/>
                </a:solidFill>
                <a:latin typeface="Trebuchet MS" panose="020B0603020202020204" pitchFamily="34" charset="0"/>
                <a:ea typeface="ＭＳ Ｐゴシック" charset="0"/>
                <a:cs typeface="Trebuchet MS" charset="0"/>
              </a:rPr>
              <a:t>- pour le vote, on ne doit retenir </a:t>
            </a:r>
            <a:r>
              <a:rPr lang="fr-FR" dirty="0" smtClean="0">
                <a:solidFill>
                  <a:srgbClr val="30599C"/>
                </a:solidFill>
                <a:latin typeface="Trebuchet MS" panose="020B0603020202020204" pitchFamily="34" charset="0"/>
                <a:ea typeface="ＭＳ Ｐゴシック" charset="0"/>
                <a:cs typeface="Trebuchet MS" charset="0"/>
              </a:rPr>
              <a:t>qu’</a:t>
            </a:r>
            <a:r>
              <a:rPr lang="fr-FR" u="sng" dirty="0" smtClean="0">
                <a:solidFill>
                  <a:srgbClr val="30599C"/>
                </a:solidFill>
                <a:latin typeface="Trebuchet MS" panose="020B0603020202020204" pitchFamily="34" charset="0"/>
                <a:ea typeface="ＭＳ Ｐゴシック" charset="0"/>
                <a:cs typeface="Trebuchet MS" charset="0"/>
              </a:rPr>
              <a:t>une </a:t>
            </a:r>
            <a:r>
              <a:rPr lang="fr-FR" dirty="0" smtClean="0">
                <a:solidFill>
                  <a:srgbClr val="30599C"/>
                </a:solidFill>
                <a:latin typeface="Trebuchet MS" panose="020B0603020202020204" pitchFamily="34" charset="0"/>
                <a:ea typeface="ＭＳ Ｐゴシック" charset="0"/>
                <a:cs typeface="Trebuchet MS" charset="0"/>
              </a:rPr>
              <a:t>seule </a:t>
            </a:r>
            <a:r>
              <a:rPr lang="fr-FR" dirty="0">
                <a:solidFill>
                  <a:srgbClr val="30599C"/>
                </a:solidFill>
                <a:latin typeface="Trebuchet MS" panose="020B0603020202020204" pitchFamily="34" charset="0"/>
                <a:ea typeface="ＭＳ Ｐゴシック" charset="0"/>
                <a:cs typeface="Trebuchet MS" charset="0"/>
              </a:rPr>
              <a:t>proposition </a:t>
            </a:r>
            <a:br>
              <a:rPr lang="fr-FR" dirty="0">
                <a:solidFill>
                  <a:srgbClr val="30599C"/>
                </a:solidFill>
                <a:latin typeface="Trebuchet MS" panose="020B0603020202020204" pitchFamily="34" charset="0"/>
                <a:ea typeface="ＭＳ Ｐゴシック" charset="0"/>
                <a:cs typeface="Trebuchet MS" charset="0"/>
              </a:rPr>
            </a:br>
            <a:r>
              <a:rPr lang="fr-FR" dirty="0">
                <a:solidFill>
                  <a:srgbClr val="30599C"/>
                </a:solidFill>
                <a:latin typeface="Trebuchet MS" panose="020B0603020202020204" pitchFamily="34" charset="0"/>
                <a:ea typeface="ＭＳ Ｐゴシック" charset="0"/>
                <a:cs typeface="Trebuchet MS" charset="0"/>
              </a:rPr>
              <a:t>– on peut faire plusieurs </a:t>
            </a:r>
            <a:r>
              <a:rPr lang="fr-FR" dirty="0" err="1" smtClean="0">
                <a:solidFill>
                  <a:srgbClr val="30599C"/>
                </a:solidFill>
                <a:latin typeface="Trebuchet MS" panose="020B0603020202020204" pitchFamily="34" charset="0"/>
                <a:ea typeface="ＭＳ Ｐゴシック" charset="0"/>
                <a:cs typeface="Trebuchet MS" charset="0"/>
              </a:rPr>
              <a:t>dias</a:t>
            </a:r>
            <a:endParaRPr lang="fr-FR" dirty="0">
              <a:solidFill>
                <a:srgbClr val="30599C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52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54050" y="2996952"/>
            <a:ext cx="77724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fr-FR" sz="3500" b="1" dirty="0" smtClean="0">
                <a:solidFill>
                  <a:srgbClr val="30599C"/>
                </a:solidFill>
                <a:latin typeface="Trebuchet MS" charset="0"/>
                <a:ea typeface="ＭＳ Ｐゴシック" charset="0"/>
                <a:cs typeface="Trebuchet MS" charset="0"/>
              </a:rPr>
              <a:t>VOTE SUR LES PROPOSITIONS</a:t>
            </a:r>
            <a:br>
              <a:rPr lang="fr-FR" sz="3500" b="1" dirty="0" smtClean="0">
                <a:solidFill>
                  <a:srgbClr val="30599C"/>
                </a:solidFill>
                <a:latin typeface="Trebuchet MS" charset="0"/>
                <a:ea typeface="ＭＳ Ｐゴシック" charset="0"/>
                <a:cs typeface="Trebuchet MS" charset="0"/>
              </a:rPr>
            </a:br>
            <a:r>
              <a:rPr lang="fr-FR" sz="3500" b="1" dirty="0" smtClean="0">
                <a:solidFill>
                  <a:srgbClr val="30599C"/>
                </a:solidFill>
                <a:latin typeface="Trebuchet MS" charset="0"/>
                <a:ea typeface="ＭＳ Ｐゴシック" charset="0"/>
                <a:cs typeface="Trebuchet MS" charset="0"/>
              </a:rPr>
              <a:t/>
            </a:r>
            <a:br>
              <a:rPr lang="fr-FR" sz="3500" b="1" dirty="0" smtClean="0">
                <a:solidFill>
                  <a:srgbClr val="30599C"/>
                </a:solidFill>
                <a:latin typeface="Trebuchet MS" charset="0"/>
                <a:ea typeface="ＭＳ Ｐゴシック" charset="0"/>
                <a:cs typeface="Trebuchet MS" charset="0"/>
              </a:rPr>
            </a:br>
            <a:r>
              <a:rPr lang="fr-FR" sz="3500" i="1" dirty="0" smtClean="0">
                <a:solidFill>
                  <a:srgbClr val="30599C"/>
                </a:solidFill>
                <a:latin typeface="Trebuchet MS" charset="0"/>
                <a:ea typeface="ＭＳ Ｐゴシック" charset="0"/>
                <a:cs typeface="Trebuchet MS" charset="0"/>
              </a:rPr>
              <a:t>PUIS</a:t>
            </a:r>
            <a:r>
              <a:rPr lang="fr-FR" sz="3500" b="1" dirty="0" smtClean="0">
                <a:solidFill>
                  <a:srgbClr val="30599C"/>
                </a:solidFill>
                <a:latin typeface="Trebuchet MS" charset="0"/>
                <a:ea typeface="ＭＳ Ｐゴシック" charset="0"/>
                <a:cs typeface="Trebuchet MS" charset="0"/>
              </a:rPr>
              <a:t/>
            </a:r>
            <a:br>
              <a:rPr lang="fr-FR" sz="3500" b="1" dirty="0" smtClean="0">
                <a:solidFill>
                  <a:srgbClr val="30599C"/>
                </a:solidFill>
                <a:latin typeface="Trebuchet MS" charset="0"/>
                <a:ea typeface="ＭＳ Ｐゴシック" charset="0"/>
                <a:cs typeface="Trebuchet MS" charset="0"/>
              </a:rPr>
            </a:br>
            <a:r>
              <a:rPr lang="fr-FR" sz="3500" b="1" dirty="0" smtClean="0">
                <a:solidFill>
                  <a:srgbClr val="30599C"/>
                </a:solidFill>
                <a:latin typeface="Trebuchet MS" charset="0"/>
                <a:ea typeface="ＭＳ Ｐゴシック" charset="0"/>
                <a:cs typeface="Trebuchet MS" charset="0"/>
              </a:rPr>
              <a:t/>
            </a:r>
            <a:br>
              <a:rPr lang="fr-FR" sz="3500" b="1" dirty="0" smtClean="0">
                <a:solidFill>
                  <a:srgbClr val="30599C"/>
                </a:solidFill>
                <a:latin typeface="Trebuchet MS" charset="0"/>
                <a:ea typeface="ＭＳ Ｐゴシック" charset="0"/>
                <a:cs typeface="Trebuchet MS" charset="0"/>
              </a:rPr>
            </a:br>
            <a:r>
              <a:rPr lang="fr-FR" sz="3500" b="1" dirty="0" smtClean="0">
                <a:solidFill>
                  <a:srgbClr val="30599C"/>
                </a:solidFill>
                <a:latin typeface="Trebuchet MS" charset="0"/>
                <a:ea typeface="ＭＳ Ｐゴシック" charset="0"/>
                <a:cs typeface="Trebuchet MS" charset="0"/>
              </a:rPr>
              <a:t>DISCUSSION</a:t>
            </a:r>
            <a:endParaRPr lang="fr-FR" sz="3500" b="1" dirty="0">
              <a:solidFill>
                <a:srgbClr val="30599C"/>
              </a:solidFill>
              <a:latin typeface="Trebuchet MS" charset="0"/>
              <a:ea typeface="ＭＳ Ｐゴシック" charset="0"/>
              <a:cs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63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6100" y="2631445"/>
            <a:ext cx="7950200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ts val="4000"/>
              </a:lnSpc>
              <a:spcBef>
                <a:spcPts val="600"/>
              </a:spcBef>
              <a:spcAft>
                <a:spcPct val="0"/>
              </a:spcAft>
              <a:defRPr/>
            </a:pPr>
            <a:r>
              <a:rPr lang="fr-FR" sz="3500" b="1" kern="0" dirty="0" smtClean="0">
                <a:solidFill>
                  <a:srgbClr val="30599C"/>
                </a:solidFill>
                <a:latin typeface="Trebuchet MS" pitchFamily="34" charset="0"/>
                <a:cs typeface="Trebuchet MS" pitchFamily="34" charset="0"/>
              </a:rPr>
              <a:t>Propositions retenues</a:t>
            </a:r>
            <a:br>
              <a:rPr lang="fr-FR" sz="3500" b="1" kern="0" dirty="0" smtClean="0">
                <a:solidFill>
                  <a:srgbClr val="30599C"/>
                </a:solidFill>
                <a:latin typeface="Trebuchet MS" pitchFamily="34" charset="0"/>
                <a:cs typeface="Trebuchet MS" pitchFamily="34" charset="0"/>
              </a:rPr>
            </a:br>
            <a:r>
              <a:rPr lang="fr-FR" sz="3500" b="1" kern="0" dirty="0" smtClean="0">
                <a:solidFill>
                  <a:srgbClr val="30599C"/>
                </a:solidFill>
                <a:latin typeface="Trebuchet MS" pitchFamily="34" charset="0"/>
                <a:cs typeface="Trebuchet MS" pitchFamily="34" charset="0"/>
              </a:rPr>
              <a:t>et/ou recommandations</a:t>
            </a:r>
            <a:endParaRPr lang="fr-FR" sz="3500" b="1" kern="0" dirty="0">
              <a:solidFill>
                <a:srgbClr val="30599C"/>
              </a:solidFill>
              <a:latin typeface="Trebuchet MS" pitchFamily="34" charset="0"/>
              <a:cs typeface="Trebuchet MS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95288" y="206375"/>
            <a:ext cx="8459787" cy="809625"/>
          </a:xfrm>
          <a:prstGeom prst="rect">
            <a:avLst/>
          </a:prstGeom>
          <a:ln w="19050">
            <a:noFill/>
          </a:ln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Trebuchet MS" pitchFamily="34" charset="0"/>
                <a:ea typeface="+mj-ea"/>
                <a:cs typeface="Trebuchet MS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Trebuchet MS" pitchFamily="34" charset="0"/>
                <a:ea typeface="ＭＳ Ｐゴシック" charset="0"/>
                <a:cs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Trebuchet MS" pitchFamily="34" charset="0"/>
                <a:ea typeface="ＭＳ Ｐゴシック" charset="0"/>
                <a:cs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Trebuchet MS" pitchFamily="34" charset="0"/>
                <a:ea typeface="ＭＳ Ｐゴシック" charset="0"/>
                <a:cs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990000"/>
                </a:solidFill>
                <a:latin typeface="Trebuchet MS" pitchFamily="34" charset="0"/>
                <a:ea typeface="ＭＳ Ｐゴシック" charset="0"/>
                <a:cs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fr-FR" sz="3000" b="1" kern="0" dirty="0" smtClean="0">
                <a:solidFill>
                  <a:schemeClr val="bg1"/>
                </a:solidFill>
                <a:latin typeface="Trebuchet MS" charset="0"/>
                <a:ea typeface="ＭＳ Ｐゴシック" charset="0"/>
                <a:cs typeface="Trebuchet MS" charset="0"/>
              </a:rPr>
              <a:t>SYNTHÈSE</a:t>
            </a:r>
            <a:endParaRPr lang="fr-FR" sz="3000" kern="0" dirty="0">
              <a:solidFill>
                <a:schemeClr val="bg1"/>
              </a:solidFill>
              <a:latin typeface="Comic Sans MS" charset="0"/>
              <a:ea typeface="ＭＳ Ｐゴシック" charset="0"/>
              <a:cs typeface="Trebuchet MS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53182" y="997466"/>
            <a:ext cx="34018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ts val="600"/>
              </a:spcBef>
              <a:spcAft>
                <a:spcPct val="0"/>
              </a:spcAft>
              <a:defRPr/>
            </a:pPr>
            <a:r>
              <a:rPr lang="fr-FR" b="1" kern="0" dirty="0">
                <a:solidFill>
                  <a:srgbClr val="30599C"/>
                </a:solidFill>
                <a:latin typeface="Trebuchet MS" pitchFamily="34" charset="0"/>
                <a:cs typeface="Trebuchet MS" pitchFamily="34" charset="0"/>
              </a:rPr>
              <a:t>A remplir lors du staff   - date</a:t>
            </a:r>
            <a:endParaRPr lang="fr-FR" b="1" kern="0" dirty="0">
              <a:solidFill>
                <a:srgbClr val="30599C"/>
              </a:solidFill>
              <a:latin typeface="Trebuchet MS" pitchFamily="34" charset="0"/>
              <a:cs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72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78</Words>
  <Application>Microsoft Office PowerPoint</Application>
  <PresentationFormat>Affichage à l'écran (4:3)</PresentationFormat>
  <Paragraphs>38</Paragraphs>
  <Slides>10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TITRE  du Cas Clinique</vt:lpstr>
      <vt:lpstr>  Histoire clinique</vt:lpstr>
      <vt:lpstr>Examen clinique</vt:lpstr>
      <vt:lpstr>  Photos patient</vt:lpstr>
      <vt:lpstr>Radios en charge</vt:lpstr>
      <vt:lpstr>  IMAGERIE COMPLÉMENTAIRE</vt:lpstr>
      <vt:lpstr>  PROPOSITIONS THÉRAPEUTIQUES</vt:lpstr>
      <vt:lpstr>VOTE SUR LES PROPOSITIONS  PUIS  DISCUSSION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XOF</dc:creator>
  <cp:lastModifiedBy>XOF</cp:lastModifiedBy>
  <cp:revision>3</cp:revision>
  <dcterms:created xsi:type="dcterms:W3CDTF">2017-10-05T09:48:49Z</dcterms:created>
  <dcterms:modified xsi:type="dcterms:W3CDTF">2017-10-05T09:55:19Z</dcterms:modified>
</cp:coreProperties>
</file>